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0" r:id="rId3"/>
    <p:sldId id="258" r:id="rId4"/>
    <p:sldId id="262" r:id="rId5"/>
    <p:sldId id="263" r:id="rId6"/>
    <p:sldId id="264" r:id="rId7"/>
    <p:sldId id="265" r:id="rId8"/>
    <p:sldId id="267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2.jpg>
</file>

<file path=ppt/media/image3.png>
</file>

<file path=ppt/media/image4.jpg>
</file>

<file path=ppt/media/image5.jpg>
</file>

<file path=ppt/media/image6.jpe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3BBDD-AD87-4F0D-8A62-C50BB13BBD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8E1D00-9D3B-4AFC-8415-6D6DB89CFD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ECC04-E828-40AE-BA66-FB5E3B00C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CFE58-9103-41EB-A954-96625C06D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58423-779E-443A-9115-719450305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723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75652-8218-46E2-B610-3E69A7CE3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D38809-E37D-4DD3-87B2-AE9DD965B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1350F-EB6C-4DF1-9D10-BED6DD769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01348B-3249-4FA8-BD79-12507BB70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5394F-9E54-48F1-AA24-605C5840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36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AC97AE-E385-42AC-BF4C-9344B808AE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8DA569-D757-4DC1-A0AF-8DF8EA9AF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FA79B7-FC93-4D5E-B8F8-8F656191E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5BE603-9667-4795-827E-70B637AE4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FA93E-543B-4398-9D9B-E0C797891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772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AB938-5CBB-42B9-85A8-078EB000F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B1E2B-B32D-45C9-9989-3E64B28C3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23DEF-FAEA-464E-95E3-2DDD1A433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45108-A02F-4D0F-BBC3-C9BA41566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D4F46-0C92-441D-88B4-A7ED2B203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232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97553-86FF-4F10-B364-E834F33B4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9AE4B-EE70-4CE1-BE7D-333E712EE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0C6F9-A566-4BDC-B36D-CA1A81DA9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D2A10-FFF9-40F0-9B38-B70ABCF43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AAD1B-ED5D-4202-A9AF-E3F849A32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631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BD130-1FAE-4EF1-B4DA-1ABF787E6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4DB0F-4E38-4E07-ABB0-7709E475A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AE58B-3FD3-43D9-BC07-9CF972B681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484507-612A-4706-97CA-E1090AB8D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B1B86E-225E-40B8-97D4-211DF8012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C883D6-A9A1-41C7-805B-DE09C2FA8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96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600D4-84B7-4E2A-AF99-1B28CD6C4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ECFFE9-0A07-4DD9-9BBD-BDBB8145C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8AC73-72E9-4AF2-95EE-369EE1297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83F9DF-C594-4E9B-9FAE-AA311881F9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5D5F66-A466-4ADF-A25C-DB6EC2676E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49DE02-41D2-4A3D-A06E-05F604AE7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4F7E14-8E8C-4287-8290-7C0E4F6EC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EB15EA-F143-4A68-B881-A96789688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249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CFFF-5BD2-4484-AD23-09764BFE2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5C208F-28EB-43BD-BBD3-ABBFF8C3E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1ABAA-7997-4BE1-8C04-63FC2D28D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6298B5-9DC1-48E8-BDAE-2228FDC2B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606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CDB514-7C0F-43DF-8860-6FADC1B3F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5EF6F5-EC10-4DE7-A108-0C16516B3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EF447C-38E8-44F5-A5A8-7B1842C5F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89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1745F-14B6-42CB-A219-4DA8CC8CC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4571-3034-407C-8A62-CF7E79487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0D256-5B5A-46AB-B3C0-0E63038E1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8A00D9-0027-41FC-889B-5B3EE8946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B0F7F-AA1C-4C27-9FA2-E68F377B4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3A2CB9-8C4B-4F74-83FB-66E7E6C0D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82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C5F4F-C907-4C9D-BA47-70B3817EC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C48C1F-D117-4DA5-BDFD-810C6B6A25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AEDEBF-3B41-43E2-A808-64908330F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BA46B-BEA2-4916-8040-9AFE083EB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564FF-7424-4CF3-9CFA-C7367FE2A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17754-7485-4AC9-BE49-741AAEE51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24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E11E6D-4AF0-4094-ACA8-BF1B3A7D4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EE47DF-5F21-47F5-B9C1-B34A8766E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2D24C-23E7-41C3-8407-6382F159E8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DB909-4EB1-461F-9141-A239083F2A66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25DE8-F4A1-4216-AC43-8D0786722F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04C7C-11CB-49A3-A156-EE67A0825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8DD98-16C6-40E6-8988-A8CEB27C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07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jpg"/><Relationship Id="rId7" Type="http://schemas.openxmlformats.org/officeDocument/2006/relationships/image" Target="../media/image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hyperlink" Target="http://arquitetodafelicidade.com.br/2013/03/03/222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F35CF8C4-15A2-41E3-8F87-06D9F60CFC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1184" y="4266329"/>
            <a:ext cx="1938093" cy="1098252"/>
          </a:xfrm>
          <a:prstGeom prst="rect">
            <a:avLst/>
          </a:prstGeom>
        </p:spPr>
      </p:pic>
      <p:pic>
        <p:nvPicPr>
          <p:cNvPr id="16" name="Picture 15" descr="A person with collar shirt&#10;&#10;Description generated with high confidence">
            <a:extLst>
              <a:ext uri="{FF2B5EF4-FFF2-40B4-BE49-F238E27FC236}">
                <a16:creationId xmlns:a16="http://schemas.microsoft.com/office/drawing/2014/main" id="{42F77F92-4FB7-4F10-8DBC-557AB330DF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057746" y="59262"/>
            <a:ext cx="3830466" cy="2587626"/>
          </a:xfrm>
          <a:prstGeom prst="rect">
            <a:avLst/>
          </a:prstGeom>
        </p:spPr>
      </p:pic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43E887C2-E8EE-4818-8DEC-699C0960DE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8209" y="4253187"/>
            <a:ext cx="1612382" cy="1395718"/>
          </a:xfrm>
          <a:prstGeom prst="rect">
            <a:avLst/>
          </a:prstGeom>
        </p:spPr>
      </p:pic>
      <p:pic>
        <p:nvPicPr>
          <p:cNvPr id="4" name="Picture 3" descr="A close up of a logo&#10;&#10;Description generated with high confidence">
            <a:extLst>
              <a:ext uri="{FF2B5EF4-FFF2-40B4-BE49-F238E27FC236}">
                <a16:creationId xmlns:a16="http://schemas.microsoft.com/office/drawing/2014/main" id="{82750558-FEA0-4EA2-9D0A-F06D21C900E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93"/>
          <a:stretch/>
        </p:blipFill>
        <p:spPr>
          <a:xfrm rot="5400000">
            <a:off x="2461543" y="4803358"/>
            <a:ext cx="708783" cy="1394188"/>
          </a:xfrm>
          <a:prstGeom prst="rect">
            <a:avLst/>
          </a:prstGeom>
        </p:spPr>
      </p:pic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CB5F1B13-21F9-483B-8A0C-E6C176531A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57"/>
          <a:stretch/>
        </p:blipFill>
        <p:spPr>
          <a:xfrm rot="5400000">
            <a:off x="3320721" y="3824616"/>
            <a:ext cx="869767" cy="1395718"/>
          </a:xfrm>
          <a:prstGeom prst="rect">
            <a:avLst/>
          </a:prstGeom>
        </p:spPr>
      </p:pic>
      <p:pic>
        <p:nvPicPr>
          <p:cNvPr id="6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5A8A3741-CD8B-47F4-A98F-335781EC452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93"/>
          <a:stretch/>
        </p:blipFill>
        <p:spPr>
          <a:xfrm rot="5400000">
            <a:off x="4728894" y="4787522"/>
            <a:ext cx="726695" cy="1465141"/>
          </a:xfrm>
          <a:prstGeom prst="rect">
            <a:avLst/>
          </a:prstGeom>
        </p:spPr>
      </p:pic>
      <p:pic>
        <p:nvPicPr>
          <p:cNvPr id="7" name="Picture 6" descr="A close up of a logo&#10;&#10;Description generated with high confidence">
            <a:extLst>
              <a:ext uri="{FF2B5EF4-FFF2-40B4-BE49-F238E27FC236}">
                <a16:creationId xmlns:a16="http://schemas.microsoft.com/office/drawing/2014/main" id="{627FCC99-FFB7-4BB0-B701-168CCE95162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57"/>
          <a:stretch/>
        </p:blipFill>
        <p:spPr>
          <a:xfrm rot="5400000">
            <a:off x="5537750" y="3814311"/>
            <a:ext cx="914275" cy="1460934"/>
          </a:xfrm>
          <a:prstGeom prst="rect">
            <a:avLst/>
          </a:prstGeom>
        </p:spPr>
      </p:pic>
      <p:pic>
        <p:nvPicPr>
          <p:cNvPr id="8" name="Picture 7" descr="A close up of a logo&#10;&#10;Description generated with high confidence">
            <a:extLst>
              <a:ext uri="{FF2B5EF4-FFF2-40B4-BE49-F238E27FC236}">
                <a16:creationId xmlns:a16="http://schemas.microsoft.com/office/drawing/2014/main" id="{A17797C1-FD32-4B90-B71A-3E6E45C14C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93"/>
          <a:stretch/>
        </p:blipFill>
        <p:spPr>
          <a:xfrm rot="5400000">
            <a:off x="7143646" y="4769702"/>
            <a:ext cx="741872" cy="1489990"/>
          </a:xfrm>
          <a:prstGeom prst="rect">
            <a:avLst/>
          </a:prstGeom>
        </p:spPr>
      </p:pic>
      <p:pic>
        <p:nvPicPr>
          <p:cNvPr id="9" name="Picture 8" descr="A close up of a logo&#10;&#10;Description generated with high confidence">
            <a:extLst>
              <a:ext uri="{FF2B5EF4-FFF2-40B4-BE49-F238E27FC236}">
                <a16:creationId xmlns:a16="http://schemas.microsoft.com/office/drawing/2014/main" id="{74C93832-7F0D-4831-8EFB-EC6CFA2F67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57"/>
          <a:stretch/>
        </p:blipFill>
        <p:spPr>
          <a:xfrm rot="5400000">
            <a:off x="7873638" y="3787088"/>
            <a:ext cx="914275" cy="1460934"/>
          </a:xfrm>
          <a:prstGeom prst="rect">
            <a:avLst/>
          </a:prstGeom>
        </p:spPr>
      </p:pic>
      <p:pic>
        <p:nvPicPr>
          <p:cNvPr id="10" name="Picture 9" descr="A close up of a logo&#10;&#10;Description generated with high confidence">
            <a:extLst>
              <a:ext uri="{FF2B5EF4-FFF2-40B4-BE49-F238E27FC236}">
                <a16:creationId xmlns:a16="http://schemas.microsoft.com/office/drawing/2014/main" id="{04B0116C-9DC9-4670-B047-4D501A0C2E3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93"/>
          <a:stretch/>
        </p:blipFill>
        <p:spPr>
          <a:xfrm rot="5400000">
            <a:off x="9246746" y="4792846"/>
            <a:ext cx="741872" cy="1469671"/>
          </a:xfrm>
          <a:prstGeom prst="rect">
            <a:avLst/>
          </a:prstGeom>
        </p:spPr>
      </p:pic>
      <p:pic>
        <p:nvPicPr>
          <p:cNvPr id="13" name="Picture 12" descr="A close up of a piece of paper&#10;&#10;Description generated with high confidence">
            <a:extLst>
              <a:ext uri="{FF2B5EF4-FFF2-40B4-BE49-F238E27FC236}">
                <a16:creationId xmlns:a16="http://schemas.microsoft.com/office/drawing/2014/main" id="{491AE9A6-8280-4FCD-8508-8DFB678537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324" y="135906"/>
            <a:ext cx="2962359" cy="19937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F4B99E-53CB-485E-A004-C44F9734AB5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4" r="38845"/>
          <a:stretch/>
        </p:blipFill>
        <p:spPr>
          <a:xfrm>
            <a:off x="9756742" y="0"/>
            <a:ext cx="2435258" cy="2646888"/>
          </a:xfrm>
          <a:prstGeom prst="rect">
            <a:avLst/>
          </a:prstGeom>
        </p:spPr>
      </p:pic>
      <p:pic>
        <p:nvPicPr>
          <p:cNvPr id="15" name="Picture Placeholder 8" descr="A picture containing person, indoor, table, woman&#10;&#10;Description generated with high confidence">
            <a:extLst>
              <a:ext uri="{FF2B5EF4-FFF2-40B4-BE49-F238E27FC236}">
                <a16:creationId xmlns:a16="http://schemas.microsoft.com/office/drawing/2014/main" id="{135872EA-36E0-4BC3-A6BE-2BC5124BCD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2" r="11002"/>
          <a:stretch>
            <a:fillRect/>
          </a:stretch>
        </p:blipFill>
        <p:spPr>
          <a:xfrm>
            <a:off x="0" y="29631"/>
            <a:ext cx="3027336" cy="2587625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</p:pic>
      <p:sp>
        <p:nvSpPr>
          <p:cNvPr id="18" name="Прямоугольник 26">
            <a:extLst>
              <a:ext uri="{FF2B5EF4-FFF2-40B4-BE49-F238E27FC236}">
                <a16:creationId xmlns:a16="http://schemas.microsoft.com/office/drawing/2014/main" id="{B97741DD-65DA-4A15-8010-37C856AC7BEE}"/>
              </a:ext>
            </a:extLst>
          </p:cNvPr>
          <p:cNvSpPr/>
          <p:nvPr/>
        </p:nvSpPr>
        <p:spPr>
          <a:xfrm>
            <a:off x="0" y="2844641"/>
            <a:ext cx="12131237" cy="10109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200B72-A83F-422A-949D-406E40D36EA0}"/>
              </a:ext>
            </a:extLst>
          </p:cNvPr>
          <p:cNvSpPr txBox="1"/>
          <p:nvPr/>
        </p:nvSpPr>
        <p:spPr>
          <a:xfrm>
            <a:off x="160255" y="2742314"/>
            <a:ext cx="1197098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latin typeface="Bodoni MT" panose="02070603080606020203" pitchFamily="18" charset="0"/>
                <a:cs typeface="Aldhabi" panose="020B0604020202020204" pitchFamily="2" charset="-78"/>
              </a:rPr>
              <a:t>Churn Analysis</a:t>
            </a:r>
            <a:endParaRPr lang="en-US" dirty="0"/>
          </a:p>
          <a:p>
            <a:endParaRPr lang="en-US" dirty="0"/>
          </a:p>
        </p:txBody>
      </p:sp>
      <p:sp>
        <p:nvSpPr>
          <p:cNvPr id="21" name="Прямоугольник 26">
            <a:extLst>
              <a:ext uri="{FF2B5EF4-FFF2-40B4-BE49-F238E27FC236}">
                <a16:creationId xmlns:a16="http://schemas.microsoft.com/office/drawing/2014/main" id="{67D3EBB6-23B7-4124-8B9A-49486278EFF6}"/>
              </a:ext>
            </a:extLst>
          </p:cNvPr>
          <p:cNvSpPr/>
          <p:nvPr/>
        </p:nvSpPr>
        <p:spPr>
          <a:xfrm>
            <a:off x="0" y="6070177"/>
            <a:ext cx="12191999" cy="72669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57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E6C0D8-1957-46C2-ABAD-9200C76B54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42"/>
          <a:stretch/>
        </p:blipFill>
        <p:spPr>
          <a:xfrm>
            <a:off x="0" y="34912"/>
            <a:ext cx="12192000" cy="67881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3EB9FF-1FF4-4953-BB26-18DAAE82A3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36" r="17069" b="67252"/>
          <a:stretch/>
        </p:blipFill>
        <p:spPr>
          <a:xfrm>
            <a:off x="9721515" y="192506"/>
            <a:ext cx="1604211" cy="22458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EE8359-3431-46B9-90CB-33E1F93FEC76}"/>
              </a:ext>
            </a:extLst>
          </p:cNvPr>
          <p:cNvSpPr txBox="1"/>
          <p:nvPr/>
        </p:nvSpPr>
        <p:spPr>
          <a:xfrm>
            <a:off x="4074691" y="1106902"/>
            <a:ext cx="17485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odoni MT" panose="02070603080606020203" pitchFamily="18" charset="0"/>
              </a:rPr>
              <a:t>Goals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FB119-1A6D-432C-B279-3D1642AC673C}"/>
              </a:ext>
            </a:extLst>
          </p:cNvPr>
          <p:cNvSpPr txBox="1"/>
          <p:nvPr/>
        </p:nvSpPr>
        <p:spPr>
          <a:xfrm>
            <a:off x="59319" y="685524"/>
            <a:ext cx="25907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latin typeface="Bodoni MT" panose="02070603080606020203" pitchFamily="18" charset="0"/>
              </a:rPr>
              <a:t>Identify the employees who are likely to leave company.</a:t>
            </a:r>
            <a:endParaRPr lang="en-US" sz="2400" dirty="0">
              <a:latin typeface="Bodoni MT" panose="020706030806060202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574480-F968-413F-B53E-7B371E3CC1D2}"/>
              </a:ext>
            </a:extLst>
          </p:cNvPr>
          <p:cNvSpPr txBox="1"/>
          <p:nvPr/>
        </p:nvSpPr>
        <p:spPr>
          <a:xfrm>
            <a:off x="6633035" y="661094"/>
            <a:ext cx="24471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Bodoni MT" panose="02070603080606020203" pitchFamily="18" charset="0"/>
              </a:rPr>
              <a:t>Target important factors leading to employees’ churn.</a:t>
            </a:r>
          </a:p>
        </p:txBody>
      </p:sp>
    </p:spTree>
    <p:extLst>
      <p:ext uri="{BB962C8B-B14F-4D97-AF65-F5344CB8AC3E}">
        <p14:creationId xmlns:p14="http://schemas.microsoft.com/office/powerpoint/2010/main" val="768769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BA54720-BA85-437A-90CB-69AAEE35A1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9" t="41793" r="54332" b="10944"/>
          <a:stretch/>
        </p:blipFill>
        <p:spPr>
          <a:xfrm>
            <a:off x="9011670" y="2600611"/>
            <a:ext cx="3090494" cy="3536855"/>
          </a:xfrm>
          <a:prstGeom prst="rect">
            <a:avLst/>
          </a:prstGeom>
        </p:spPr>
      </p:pic>
      <p:pic>
        <p:nvPicPr>
          <p:cNvPr id="5" name="Picture 4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4F2B8B07-81C0-4D1B-B958-B351D542A9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605"/>
          <a:stretch/>
        </p:blipFill>
        <p:spPr>
          <a:xfrm>
            <a:off x="0" y="6336632"/>
            <a:ext cx="12192000" cy="498910"/>
          </a:xfrm>
          <a:prstGeom prst="rect">
            <a:avLst/>
          </a:prstGeom>
        </p:spPr>
      </p:pic>
      <p:pic>
        <p:nvPicPr>
          <p:cNvPr id="7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0839618-3E18-41D2-82C6-E945559B27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44" t="2016" r="1267" b="62001"/>
          <a:stretch/>
        </p:blipFill>
        <p:spPr>
          <a:xfrm>
            <a:off x="8021055" y="429392"/>
            <a:ext cx="1870509" cy="1706880"/>
          </a:xfrm>
          <a:prstGeom prst="rect">
            <a:avLst/>
          </a:prstGeom>
        </p:spPr>
      </p:pic>
      <p:pic>
        <p:nvPicPr>
          <p:cNvPr id="8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8EDF796-AB78-43DF-BD77-54C2A0D4A0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" t="2016" r="74812" b="62001"/>
          <a:stretch/>
        </p:blipFill>
        <p:spPr>
          <a:xfrm>
            <a:off x="5925420" y="397308"/>
            <a:ext cx="1838960" cy="1706880"/>
          </a:xfrm>
          <a:prstGeom prst="rect">
            <a:avLst/>
          </a:prstGeom>
        </p:spPr>
      </p:pic>
      <p:pic>
        <p:nvPicPr>
          <p:cNvPr id="9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617BEB1-BF8A-4744-A607-D5AF361267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7" t="2016" r="25467" b="62001"/>
          <a:stretch/>
        </p:blipFill>
        <p:spPr>
          <a:xfrm>
            <a:off x="10116152" y="429392"/>
            <a:ext cx="1889760" cy="1706880"/>
          </a:xfrm>
          <a:prstGeom prst="rect">
            <a:avLst/>
          </a:prstGeom>
        </p:spPr>
      </p:pic>
      <p:pic>
        <p:nvPicPr>
          <p:cNvPr id="10" name="Picture 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817A7EC-CE24-47A0-B175-4415062980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46" t="38343" r="4392" b="14675"/>
          <a:stretch/>
        </p:blipFill>
        <p:spPr>
          <a:xfrm>
            <a:off x="5916789" y="2600611"/>
            <a:ext cx="3053477" cy="36170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94F0C2C-76BB-4312-9B1E-434BD087462A}"/>
              </a:ext>
            </a:extLst>
          </p:cNvPr>
          <p:cNvSpPr txBox="1"/>
          <p:nvPr/>
        </p:nvSpPr>
        <p:spPr>
          <a:xfrm>
            <a:off x="1844839" y="317098"/>
            <a:ext cx="22940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odoni MT" panose="02070603080606020203" pitchFamily="18" charset="0"/>
              </a:rPr>
              <a:t>Outline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85D22A-482C-4C60-B855-9E5D577905AA}"/>
              </a:ext>
            </a:extLst>
          </p:cNvPr>
          <p:cNvCxnSpPr/>
          <p:nvPr/>
        </p:nvCxnSpPr>
        <p:spPr>
          <a:xfrm>
            <a:off x="721895" y="1586751"/>
            <a:ext cx="0" cy="35788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1137203-B845-4E9D-AD2A-5B887144CB13}"/>
              </a:ext>
            </a:extLst>
          </p:cNvPr>
          <p:cNvSpPr txBox="1"/>
          <p:nvPr/>
        </p:nvSpPr>
        <p:spPr>
          <a:xfrm>
            <a:off x="1138989" y="1267319"/>
            <a:ext cx="413886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odoni MT" panose="02070603080606020203" pitchFamily="18" charset="0"/>
              </a:rPr>
              <a:t>Data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odoni MT" panose="02070603080606020203" pitchFamily="18" charset="0"/>
              </a:rPr>
              <a:t>Data Preparation</a:t>
            </a:r>
          </a:p>
          <a:p>
            <a:r>
              <a:rPr lang="en-US" sz="2000" dirty="0">
                <a:latin typeface="Bodoni MT" panose="02070603080606020203" pitchFamily="18" charset="0"/>
              </a:rPr>
              <a:t>	Missing Values</a:t>
            </a:r>
          </a:p>
          <a:p>
            <a:r>
              <a:rPr lang="en-US" sz="2000" dirty="0">
                <a:latin typeface="Bodoni MT" panose="02070603080606020203" pitchFamily="18" charset="0"/>
              </a:rPr>
              <a:t>	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odoni MT" panose="02070603080606020203" pitchFamily="18" charset="0"/>
              </a:rPr>
              <a:t>Exploratory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odoni MT" panose="02070603080606020203" pitchFamily="18" charset="0"/>
              </a:rPr>
              <a:t>Features Selection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odoni MT" panose="02070603080606020203" pitchFamily="18" charset="0"/>
              </a:rPr>
              <a:t>Cross-Validation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odoni MT" panose="02070603080606020203" pitchFamily="18" charset="0"/>
              </a:rPr>
              <a:t>Data Models</a:t>
            </a:r>
          </a:p>
          <a:p>
            <a:r>
              <a:rPr lang="en-US" sz="2000" dirty="0">
                <a:latin typeface="Bodoni MT" panose="02070603080606020203" pitchFamily="18" charset="0"/>
              </a:rPr>
              <a:t>	Naïve Bayes</a:t>
            </a:r>
          </a:p>
          <a:p>
            <a:r>
              <a:rPr lang="en-US" sz="2000" dirty="0">
                <a:latin typeface="Bodoni MT" panose="02070603080606020203" pitchFamily="18" charset="0"/>
              </a:rPr>
              <a:t>	Decision Tree</a:t>
            </a:r>
          </a:p>
          <a:p>
            <a:r>
              <a:rPr lang="en-US" sz="2000" dirty="0">
                <a:latin typeface="Bodoni MT" panose="02070603080606020203" pitchFamily="18" charset="0"/>
              </a:rPr>
              <a:t>	Random Forest</a:t>
            </a:r>
          </a:p>
          <a:p>
            <a:r>
              <a:rPr lang="en-US" sz="2000" dirty="0">
                <a:latin typeface="Bodoni MT" panose="02070603080606020203" pitchFamily="18" charset="0"/>
              </a:rPr>
              <a:t>	SVM</a:t>
            </a:r>
          </a:p>
          <a:p>
            <a:r>
              <a:rPr lang="en-US" sz="2000" dirty="0">
                <a:latin typeface="Bodoni MT" panose="02070603080606020203" pitchFamily="18" charset="0"/>
              </a:rPr>
              <a:t>	KNN</a:t>
            </a:r>
          </a:p>
          <a:p>
            <a:r>
              <a:rPr lang="en-US" sz="2000" dirty="0">
                <a:latin typeface="Bodoni MT" panose="02070603080606020203" pitchFamily="18" charset="0"/>
              </a:rPr>
              <a:t>	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odoni MT" panose="02070603080606020203" pitchFamily="18" charset="0"/>
              </a:rPr>
              <a:t>Features Importance</a:t>
            </a:r>
            <a:r>
              <a:rPr lang="en-US" sz="2400" dirty="0">
                <a:latin typeface="Bodoni MT" panose="02070603080606020203" pitchFamily="18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18589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20E300-3D51-4F8B-8B0B-4672A9E0C0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21"/>
          <a:stretch/>
        </p:blipFill>
        <p:spPr>
          <a:xfrm>
            <a:off x="9288379" y="0"/>
            <a:ext cx="2935708" cy="69050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46801F-D0F0-4928-B36E-D434959304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934"/>
          <a:stretch/>
        </p:blipFill>
        <p:spPr>
          <a:xfrm>
            <a:off x="3104149" y="0"/>
            <a:ext cx="3056021" cy="69050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4D7DBB-ED0E-41CE-842D-339F95296D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31" r="49803"/>
          <a:stretch/>
        </p:blipFill>
        <p:spPr>
          <a:xfrm>
            <a:off x="2" y="0"/>
            <a:ext cx="3056021" cy="69050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004F58-D1C4-49BD-A7F4-69283B20E7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31" r="24803"/>
          <a:stretch/>
        </p:blipFill>
        <p:spPr>
          <a:xfrm>
            <a:off x="6192254" y="32993"/>
            <a:ext cx="3056021" cy="69050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42D8A1-97A4-4EE3-A245-3EFB4B473035}"/>
              </a:ext>
            </a:extLst>
          </p:cNvPr>
          <p:cNvSpPr txBox="1"/>
          <p:nvPr/>
        </p:nvSpPr>
        <p:spPr>
          <a:xfrm>
            <a:off x="0" y="385010"/>
            <a:ext cx="29437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Bodoni MT" panose="02070603080606020203" pitchFamily="18" charset="0"/>
              </a:rPr>
              <a:t>Source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0AA0C1-744F-4B0F-A3C2-60E5BC195D5A}"/>
              </a:ext>
            </a:extLst>
          </p:cNvPr>
          <p:cNvSpPr txBox="1"/>
          <p:nvPr/>
        </p:nvSpPr>
        <p:spPr>
          <a:xfrm>
            <a:off x="6120064" y="425116"/>
            <a:ext cx="30560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Bodoni MT" panose="02070603080606020203" pitchFamily="18" charset="0"/>
              </a:rPr>
              <a:t>Details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3E52A-FE07-4C6D-BA0C-AD1AE78FC6B2}"/>
              </a:ext>
            </a:extLst>
          </p:cNvPr>
          <p:cNvSpPr txBox="1"/>
          <p:nvPr/>
        </p:nvSpPr>
        <p:spPr>
          <a:xfrm>
            <a:off x="9240250" y="417096"/>
            <a:ext cx="30560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Bodoni MT" panose="02070603080606020203" pitchFamily="18" charset="0"/>
              </a:rPr>
              <a:t>Tools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3E88EE-5021-4255-9B71-7DAB3DF36531}"/>
              </a:ext>
            </a:extLst>
          </p:cNvPr>
          <p:cNvSpPr txBox="1"/>
          <p:nvPr/>
        </p:nvSpPr>
        <p:spPr>
          <a:xfrm>
            <a:off x="3104150" y="376990"/>
            <a:ext cx="29437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Bodoni MT" panose="02070603080606020203" pitchFamily="18" charset="0"/>
              </a:rPr>
              <a:t>About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C11FD0-0A37-4EAD-8B55-879656CE2BA4}"/>
              </a:ext>
            </a:extLst>
          </p:cNvPr>
          <p:cNvSpPr txBox="1"/>
          <p:nvPr/>
        </p:nvSpPr>
        <p:spPr>
          <a:xfrm>
            <a:off x="9344524" y="5109411"/>
            <a:ext cx="30560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Jupyter Notebook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Azure ML Studio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186B6D-19C4-4787-86DA-13E18F750B4B}"/>
              </a:ext>
            </a:extLst>
          </p:cNvPr>
          <p:cNvSpPr txBox="1"/>
          <p:nvPr/>
        </p:nvSpPr>
        <p:spPr>
          <a:xfrm>
            <a:off x="6272464" y="5037223"/>
            <a:ext cx="3023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1470 Rows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34 Columns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Label: Attrition-Y/N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57144A-F548-4D50-A69C-8B7AE9117D47}"/>
              </a:ext>
            </a:extLst>
          </p:cNvPr>
          <p:cNvSpPr txBox="1"/>
          <p:nvPr/>
        </p:nvSpPr>
        <p:spPr>
          <a:xfrm>
            <a:off x="200526" y="5253791"/>
            <a:ext cx="3056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Kaggle.com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AF2B9D-9444-472B-8D9D-EB26C77FE6A5}"/>
              </a:ext>
            </a:extLst>
          </p:cNvPr>
          <p:cNvSpPr txBox="1"/>
          <p:nvPr/>
        </p:nvSpPr>
        <p:spPr>
          <a:xfrm>
            <a:off x="2991854" y="4628153"/>
            <a:ext cx="324852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Fictional dataset created by IBM data scientists, contains various factors  responsible for attrition</a:t>
            </a:r>
          </a:p>
        </p:txBody>
      </p:sp>
    </p:spTree>
    <p:extLst>
      <p:ext uri="{BB962C8B-B14F-4D97-AF65-F5344CB8AC3E}">
        <p14:creationId xmlns:p14="http://schemas.microsoft.com/office/powerpoint/2010/main" val="3408722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5EF9AD-53D7-4974-AC15-94EDD7395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0050"/>
            <a:ext cx="121920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78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4227D2-0B5A-44C4-99AB-14D1F9127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" b="370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5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CECAF56-1444-4782-BC70-1FA0EB1417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55" b="1795"/>
          <a:stretch/>
        </p:blipFill>
        <p:spPr>
          <a:xfrm>
            <a:off x="3337837" y="216078"/>
            <a:ext cx="8735340" cy="64714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A2B091-BA55-4865-AA98-A8AA232627B9}"/>
              </a:ext>
            </a:extLst>
          </p:cNvPr>
          <p:cNvSpPr txBox="1"/>
          <p:nvPr/>
        </p:nvSpPr>
        <p:spPr>
          <a:xfrm>
            <a:off x="9438468" y="1301858"/>
            <a:ext cx="2340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Result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7EEC91-6F88-44EF-98D3-2DDB905661F6}"/>
              </a:ext>
            </a:extLst>
          </p:cNvPr>
          <p:cNvSpPr txBox="1"/>
          <p:nvPr/>
        </p:nvSpPr>
        <p:spPr>
          <a:xfrm>
            <a:off x="232475" y="2107772"/>
            <a:ext cx="310536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Factors to retain employees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Stock option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Overtime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Business Travel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Job Involvement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Trainings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457CE-E689-4263-B8C9-EC10DDAE5594}"/>
              </a:ext>
            </a:extLst>
          </p:cNvPr>
          <p:cNvSpPr txBox="1"/>
          <p:nvPr/>
        </p:nvSpPr>
        <p:spPr>
          <a:xfrm>
            <a:off x="309968" y="232475"/>
            <a:ext cx="25572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Bodoni MT" panose="02070603080606020203" pitchFamily="18" charset="0"/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1662457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858D80-9310-4627-93DC-8A0749DFD1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30" t="25389" r="5362" b="10007"/>
          <a:stretch/>
        </p:blipFill>
        <p:spPr>
          <a:xfrm flipH="1">
            <a:off x="3412503" y="179109"/>
            <a:ext cx="4477732" cy="22751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7F05D93-C5C9-438C-B4F9-EB0BB9321D8D}"/>
              </a:ext>
            </a:extLst>
          </p:cNvPr>
          <p:cNvSpPr txBox="1"/>
          <p:nvPr/>
        </p:nvSpPr>
        <p:spPr>
          <a:xfrm>
            <a:off x="1913646" y="3176834"/>
            <a:ext cx="28091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Bodoni MT" panose="02070603080606020203" pitchFamily="18" charset="0"/>
              </a:rPr>
              <a:t>What went well?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E6A96E-C272-4C22-B3B4-9B7AF2646238}"/>
              </a:ext>
            </a:extLst>
          </p:cNvPr>
          <p:cNvSpPr txBox="1"/>
          <p:nvPr/>
        </p:nvSpPr>
        <p:spPr>
          <a:xfrm>
            <a:off x="6609761" y="3112417"/>
            <a:ext cx="3863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Bodoni MT" panose="02070603080606020203" pitchFamily="18" charset="0"/>
              </a:rPr>
              <a:t>What did not go well?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3C2C78-EC83-4AF8-A54E-CBACBA299AD5}"/>
              </a:ext>
            </a:extLst>
          </p:cNvPr>
          <p:cNvSpPr txBox="1"/>
          <p:nvPr/>
        </p:nvSpPr>
        <p:spPr>
          <a:xfrm>
            <a:off x="641022" y="4015820"/>
            <a:ext cx="52601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en-US" sz="2000" dirty="0"/>
              <a:t>Cleaned dataset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en-US" sz="2000" dirty="0"/>
              <a:t>Successful generation of Decision Tree Image. 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en-US" sz="2000" dirty="0"/>
              <a:t>Referred to websites like stackoverflow.com, Microsoft Azure tutorials, professor’s notes etc.</a:t>
            </a:r>
          </a:p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en-US" sz="2000" dirty="0"/>
              <a:t>Good team 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BA8D2B-F1BC-438D-BF88-8F578041262C}"/>
              </a:ext>
            </a:extLst>
          </p:cNvPr>
          <p:cNvSpPr txBox="1"/>
          <p:nvPr/>
        </p:nvSpPr>
        <p:spPr>
          <a:xfrm>
            <a:off x="5949882" y="4017387"/>
            <a:ext cx="52224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Calibri" panose="020F0502020204030204" pitchFamily="34" charset="0"/>
              <a:buChar char="×"/>
            </a:pPr>
            <a:r>
              <a:rPr lang="en-US" sz="2000" dirty="0"/>
              <a:t>Fictional biased dataset</a:t>
            </a:r>
          </a:p>
          <a:p>
            <a:pPr marL="285750" lvl="0" indent="-285750">
              <a:buFont typeface="Calibri" panose="020F0502020204030204" pitchFamily="34" charset="0"/>
              <a:buChar char="×"/>
            </a:pPr>
            <a:r>
              <a:rPr lang="en-US" sz="2000" dirty="0"/>
              <a:t>Struggle with R script to visualize all the ROCs in one graph for easy comparison in Azure.</a:t>
            </a:r>
          </a:p>
          <a:p>
            <a:pPr marL="285750" lvl="0" indent="-285750">
              <a:buFont typeface="Calibri" panose="020F0502020204030204" pitchFamily="34" charset="0"/>
              <a:buChar char="×"/>
            </a:pPr>
            <a:r>
              <a:rPr lang="en-US" sz="2000" dirty="0"/>
              <a:t>Unavailability of visualization tools and documentation in Azure.</a:t>
            </a:r>
          </a:p>
          <a:p>
            <a:pPr marL="285750" lvl="0" indent="-285750">
              <a:buFont typeface="Calibri" panose="020F0502020204030204" pitchFamily="34" charset="0"/>
              <a:buChar char="×"/>
            </a:pPr>
            <a:r>
              <a:rPr lang="en-US" sz="2000" dirty="0"/>
              <a:t>Less portability of Azure file. </a:t>
            </a:r>
          </a:p>
        </p:txBody>
      </p:sp>
    </p:spTree>
    <p:extLst>
      <p:ext uri="{BB962C8B-B14F-4D97-AF65-F5344CB8AC3E}">
        <p14:creationId xmlns:p14="http://schemas.microsoft.com/office/powerpoint/2010/main" val="1293458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table, woman, indoor&#10;&#10;Description generated with very high confidence">
            <a:extLst>
              <a:ext uri="{FF2B5EF4-FFF2-40B4-BE49-F238E27FC236}">
                <a16:creationId xmlns:a16="http://schemas.microsoft.com/office/drawing/2014/main" id="{D9255056-EF73-4048-92D3-4083789E45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43"/>
          <a:stretch/>
        </p:blipFill>
        <p:spPr>
          <a:xfrm>
            <a:off x="535789" y="364958"/>
            <a:ext cx="8714104" cy="6128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AC0DCB-8206-41F9-B442-09AB31EB9C7B}"/>
              </a:ext>
            </a:extLst>
          </p:cNvPr>
          <p:cNvSpPr txBox="1"/>
          <p:nvPr/>
        </p:nvSpPr>
        <p:spPr>
          <a:xfrm>
            <a:off x="8373976" y="541686"/>
            <a:ext cx="33046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odoni MT" panose="02070603080606020203" pitchFamily="18" charset="0"/>
              </a:rPr>
              <a:t>Questions???</a:t>
            </a:r>
          </a:p>
        </p:txBody>
      </p:sp>
    </p:spTree>
    <p:extLst>
      <p:ext uri="{BB962C8B-B14F-4D97-AF65-F5344CB8AC3E}">
        <p14:creationId xmlns:p14="http://schemas.microsoft.com/office/powerpoint/2010/main" val="3016777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</TotalTime>
  <Words>153</Words>
  <Application>Microsoft Office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Aldhabi</vt:lpstr>
      <vt:lpstr>Arial</vt:lpstr>
      <vt:lpstr>Bodoni MT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Sharma, Stuti</dc:creator>
  <cp:lastModifiedBy>Sharma, Stuti</cp:lastModifiedBy>
  <cp:revision>43</cp:revision>
  <dcterms:created xsi:type="dcterms:W3CDTF">2018-05-23T02:16:19Z</dcterms:created>
  <dcterms:modified xsi:type="dcterms:W3CDTF">2018-07-06T00:35:08Z</dcterms:modified>
</cp:coreProperties>
</file>

<file path=docProps/thumbnail.jpeg>
</file>